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77" r:id="rId5"/>
    <p:sldId id="278" r:id="rId6"/>
    <p:sldId id="293" r:id="rId7"/>
    <p:sldId id="294" r:id="rId8"/>
    <p:sldId id="299" r:id="rId9"/>
    <p:sldId id="296" r:id="rId10"/>
    <p:sldId id="279" r:id="rId11"/>
    <p:sldId id="291" r:id="rId12"/>
    <p:sldId id="280" r:id="rId13"/>
    <p:sldId id="295" r:id="rId14"/>
    <p:sldId id="281" r:id="rId15"/>
    <p:sldId id="282" r:id="rId16"/>
    <p:sldId id="319" r:id="rId17"/>
    <p:sldId id="318" r:id="rId18"/>
    <p:sldId id="320" r:id="rId19"/>
    <p:sldId id="321" r:id="rId20"/>
    <p:sldId id="302" r:id="rId21"/>
    <p:sldId id="298" r:id="rId22"/>
    <p:sldId id="300" r:id="rId23"/>
    <p:sldId id="322" r:id="rId24"/>
    <p:sldId id="284" r:id="rId25"/>
    <p:sldId id="285" r:id="rId26"/>
    <p:sldId id="301" r:id="rId27"/>
    <p:sldId id="287" r:id="rId28"/>
    <p:sldId id="329" r:id="rId29"/>
    <p:sldId id="288" r:id="rId30"/>
    <p:sldId id="303" r:id="rId31"/>
    <p:sldId id="304" r:id="rId32"/>
    <p:sldId id="305" r:id="rId33"/>
    <p:sldId id="306" r:id="rId34"/>
    <p:sldId id="292" r:id="rId35"/>
    <p:sldId id="307" r:id="rId36"/>
    <p:sldId id="308" r:id="rId37"/>
    <p:sldId id="309" r:id="rId38"/>
    <p:sldId id="310" r:id="rId39"/>
    <p:sldId id="289" r:id="rId40"/>
    <p:sldId id="311" r:id="rId41"/>
    <p:sldId id="312" r:id="rId42"/>
    <p:sldId id="316" r:id="rId43"/>
    <p:sldId id="313" r:id="rId44"/>
    <p:sldId id="317" r:id="rId45"/>
    <p:sldId id="314" r:id="rId46"/>
    <p:sldId id="315" r:id="rId47"/>
    <p:sldId id="323" r:id="rId48"/>
    <p:sldId id="324" r:id="rId49"/>
    <p:sldId id="325" r:id="rId50"/>
    <p:sldId id="326" r:id="rId51"/>
    <p:sldId id="328" r:id="rId52"/>
    <p:sldId id="327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8649-7DC2-4914-B9D0-D8B8684DA4E8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0211-4201-43A8-A8F4-2D12F2DFF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320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8649-7DC2-4914-B9D0-D8B8684DA4E8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0211-4201-43A8-A8F4-2D12F2DFF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13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AA638649-7DC2-4914-B9D0-D8B8684DA4E8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09030211-4201-43A8-A8F4-2D12F2DFF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63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8649-7DC2-4914-B9D0-D8B8684DA4E8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0211-4201-43A8-A8F4-2D12F2DFF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552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638649-7DC2-4914-B9D0-D8B8684DA4E8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030211-4201-43A8-A8F4-2D12F2DFF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840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8649-7DC2-4914-B9D0-D8B8684DA4E8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0211-4201-43A8-A8F4-2D12F2DFF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856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8649-7DC2-4914-B9D0-D8B8684DA4E8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0211-4201-43A8-A8F4-2D12F2DFF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59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8649-7DC2-4914-B9D0-D8B8684DA4E8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0211-4201-43A8-A8F4-2D12F2DFF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146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8649-7DC2-4914-B9D0-D8B8684DA4E8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0211-4201-43A8-A8F4-2D12F2DFF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841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8649-7DC2-4914-B9D0-D8B8684DA4E8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0211-4201-43A8-A8F4-2D12F2DFF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48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8649-7DC2-4914-B9D0-D8B8684DA4E8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30211-4201-43A8-A8F4-2D12F2DFF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084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AA638649-7DC2-4914-B9D0-D8B8684DA4E8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09030211-4201-43A8-A8F4-2D12F2DFF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2050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79512" y="836712"/>
            <a:ext cx="8784976" cy="3745284"/>
          </a:xfrm>
        </p:spPr>
        <p:txBody>
          <a:bodyPr>
            <a:noAutofit/>
          </a:bodyPr>
          <a:lstStyle/>
          <a:p>
            <a:pPr algn="ctr"/>
            <a:br>
              <a:rPr lang="ru-RU" dirty="0">
                <a:solidFill>
                  <a:schemeClr val="tx1"/>
                </a:solidFill>
                <a:latin typeface="Georgia" pitchFamily="18" charset="0"/>
              </a:rPr>
            </a:br>
            <a:br>
              <a:rPr lang="ru-RU" dirty="0">
                <a:solidFill>
                  <a:schemeClr val="tx1"/>
                </a:solidFill>
                <a:latin typeface="Georgia" pitchFamily="18" charset="0"/>
              </a:rPr>
            </a:br>
            <a:br>
              <a:rPr lang="ru-RU" dirty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Отчёт</a:t>
            </a:r>
            <a:br>
              <a:rPr lang="ru-RU" dirty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Иркутского областного</a:t>
            </a:r>
            <a:br>
              <a:rPr lang="ru-RU" dirty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отделения Общероссийского общественного благотворительного фонда</a:t>
            </a:r>
            <a:br>
              <a:rPr lang="ru-RU" dirty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«Российский детский фонд»</a:t>
            </a:r>
            <a:br>
              <a:rPr lang="ru-RU" dirty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за 2023 год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1AE395-FB5B-4509-9614-3832A6374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06314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1D8DF-0C31-4CB5-A3B1-358330EC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2" y="332656"/>
            <a:ext cx="9036496" cy="122413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сахарный диабет»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DD3931-A117-4557-85F2-A7233ACC1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4" y="2060848"/>
            <a:ext cx="8568952" cy="1872208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детей с диагнозом сахарный диабет в Иркутской области не снижается уже на протяжении нескольких лет и находится на уровне 900 человек. Число детей, выросших, переходящих во взрослую категорию, восполняется детьми, с выявленными вновь заболеваниями. </a:t>
            </a:r>
          </a:p>
          <a:p>
            <a:pPr marL="0" indent="45720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Фондом были приобретены тест-полоски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Информация о потребности предоставлена главным эндокринологом области. Передача проводилась по спискам через районные больницы области.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7B37C4-198F-4516-A957-E2FEF08B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5" y="4437112"/>
            <a:ext cx="3479762" cy="19345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0B6C50-DE18-4775-869A-60E1A38CF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65" y="414326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72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C4F63-2F50-4EBC-8330-8F9DF3CC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7051"/>
            <a:ext cx="8229600" cy="136815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«Слепые дети»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C440E6-F58C-4E8F-A48A-ACD39330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12" y="1842022"/>
            <a:ext cx="8928992" cy="1152127"/>
          </a:xfrm>
        </p:spPr>
        <p:txBody>
          <a:bodyPr>
            <a:normAutofit lnSpcReduction="10000"/>
          </a:bodyPr>
          <a:lstStyle/>
          <a:p>
            <a:pPr marL="0" indent="45720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«Школа-интернат №8» — единственное в области учреждение для слепых и слабовидящих детей. На основании обращения директора школы-интерната была оказана помощь в приобретении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пароконвектома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к Новому году все воспитанники учреждения получили от нас сладкие подарки. </a:t>
            </a:r>
          </a:p>
          <a:p>
            <a:pPr marL="0" indent="457200" algn="just">
              <a:buNone/>
            </a:pP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677EB0-FEAC-4E84-8632-6C76A60D4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999" y="3133329"/>
            <a:ext cx="4526610" cy="339762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E6B9FD-77C1-4279-808A-395D6FFE2360}"/>
              </a:ext>
            </a:extLst>
          </p:cNvPr>
          <p:cNvSpPr/>
          <p:nvPr/>
        </p:nvSpPr>
        <p:spPr>
          <a:xfrm>
            <a:off x="173212" y="3140969"/>
            <a:ext cx="38227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i="1" dirty="0"/>
              <a:t>Многолетний друг Детского фонда ООО «</a:t>
            </a:r>
            <a:r>
              <a:rPr lang="ru-RU" sz="2000" i="1" dirty="0" err="1"/>
              <a:t>АмурВижн</a:t>
            </a:r>
            <a:r>
              <a:rPr lang="ru-RU" sz="2000" i="1" dirty="0"/>
              <a:t>» предоставил на благотворительной основе очки для детей, обучающихся в </a:t>
            </a:r>
            <a:br>
              <a:rPr lang="ru-RU" sz="2000" i="1" dirty="0"/>
            </a:br>
            <a:r>
              <a:rPr lang="ru-RU" sz="2000" i="1" dirty="0"/>
              <a:t>ГОКУ «Специальная (коррекционная </a:t>
            </a:r>
            <a:r>
              <a:rPr lang="ru-RU" sz="2000" i="1" dirty="0" err="1"/>
              <a:t>школа-интернат</a:t>
            </a:r>
            <a:r>
              <a:rPr lang="ru-RU" sz="2000" i="1" dirty="0"/>
              <a:t> для обучающихся с нарушениями зрения №8 г. Иркутска».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5C0A66-E09B-45BE-B939-552DCA50A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57868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78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7C443-D9F0-47CA-9422-93A302E8A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922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«Скорая социальная помощь»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956108-E57B-4ADD-85E8-E036322A4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6" y="2056284"/>
            <a:ext cx="9036496" cy="4392488"/>
          </a:xfrm>
        </p:spPr>
        <p:txBody>
          <a:bodyPr>
            <a:normAutofit fontScale="25000" lnSpcReduction="20000"/>
          </a:bodyPr>
          <a:lstStyle/>
          <a:p>
            <a:pPr marL="0" indent="457200" algn="just">
              <a:buNone/>
            </a:pP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предусматривает оказание помощи по обращениям как родителей, так и учреждений социальной направленности.</a:t>
            </a:r>
          </a:p>
          <a:p>
            <a:pPr marL="0" indent="457200" algn="just">
              <a:buNone/>
            </a:pP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поддержке магазина «Метроном» детям из семей, попавших в сложную жизненную ситуацию, оказана помощь и переданы сертификаты на одежду. Решить проблемные вопросы удаётся не только за счёт средств бизнес-партнёров, но и организацией благотворительных ярмарок, фестивалей, сборы от которых перечисляются семьям с больными детьми на лечение и реабилитацию.</a:t>
            </a:r>
          </a:p>
          <a:p>
            <a:pPr marL="0" indent="457200" algn="just">
              <a:buNone/>
            </a:pP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многолетнего соглашения с авиакомпанией «S7 </a:t>
            </a:r>
            <a:r>
              <a:rPr lang="ru-RU" sz="8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Airlines</a:t>
            </a: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Детский фонд обеспечил детей и сопровождающих правом бесплатного авиаперелёта туда и обратно на лечение, диагностику и реабилитацию в медицинских центрах Москвы, Санкт-Петербурга и ряда других городов России. Эта возможность предоставлена 10 детям и сопровождающим. </a:t>
            </a:r>
          </a:p>
          <a:p>
            <a:pPr marL="0" indent="457200" algn="just">
              <a:buNone/>
            </a:pPr>
            <a:r>
              <a:rPr lang="ru-RU" sz="8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этого, оказана материальная помощь в приобретении постельного белья, одежды и обуви более 100 детям из северных территорий области; совместно с Правительством Иркутской области передана ёлка для образовательного учреждения г. Кировска.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797FF4-D99E-4DC0-A93E-2E3C00A13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9228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23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2B906-15F9-439A-A96F-3E7764B8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43" y="454360"/>
            <a:ext cx="8671724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денежных средств на лечение ребёнка из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Усолье -Сибирского в формате благотворительного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квиза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прошёл по инициативе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Молодёжного совета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3167F50-4363-45C7-99B4-E29AE3E7E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8" y="2564904"/>
            <a:ext cx="4032448" cy="3024336"/>
          </a:xfr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80A483-9E8F-4D79-BCF1-3B3BEB04ADAC}"/>
              </a:ext>
            </a:extLst>
          </p:cNvPr>
          <p:cNvSpPr/>
          <p:nvPr/>
        </p:nvSpPr>
        <p:spPr>
          <a:xfrm>
            <a:off x="4231349" y="2156323"/>
            <a:ext cx="494454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— К нам обратился Молодёжный совет </a:t>
            </a:r>
            <a:r>
              <a:rPr lang="ru-RU" dirty="0" err="1"/>
              <a:t>En</a:t>
            </a:r>
            <a:r>
              <a:rPr lang="ru-RU" dirty="0"/>
              <a:t>+ с доброй инициативой провести благотворительное мероприятие по сбору средств. Ключевым моментом в выборе нуждающегося в помощи ребёнка явилось то, что наше участие в его судьбе действительно необходимо и очень своевременно, ведь мальчик нуждается в постоянном приёме дорогостоящих препаратов, которые его семья самостоятельно приобрести не может. </a:t>
            </a:r>
            <a:r>
              <a:rPr lang="ru-RU" dirty="0" err="1"/>
              <a:t>En</a:t>
            </a:r>
            <a:r>
              <a:rPr lang="ru-RU" dirty="0"/>
              <a:t>+ является для нас надёжной опорой в реализации всех наших программ. Надеюсь, что такого рода мероприятия станут традиционными и послужат примером для других компаний.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0199C4-F8D8-46D5-887D-AF09694E2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18" y="620688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99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DEF6D-EC69-4FD0-ACBA-16B1EEE2C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39" y="47667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«Верим в тебя»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3B3905-0009-4CF2-82BD-87CC9D3F2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91" y="1988840"/>
            <a:ext cx="8579296" cy="4525963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Оказана финансовая поддержка библиотекам, студиям танцев, музыкальным школам и школам искусств, проведён традиционный межрайонный детский творческий фестиваль «Первоцвет».</a:t>
            </a:r>
          </a:p>
          <a:p>
            <a:pPr marL="0" indent="457200" algn="just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впервые был реализован проект «Фестиваль арт-объектов из соломы «Энергия лета» – художники со всей России создали скульптуры и инсталляции из соломы на бульваре Гагарина, макеты необычных арт-объектов сгенерированы нейросетью.</a:t>
            </a:r>
          </a:p>
          <a:p>
            <a:pPr marL="0" indent="457200" algn="just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Фестивале проведены мастер-классы для детей из многодетных и приёмных семей: под руководством народных умельцев, художников и дизайнеров дети создали свои небольшие произведения, а также узнали кое-что новое о бережном отношении к планете и об искусственном интеллекте.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DED2A9-A548-449A-9C6F-4CF422C4E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1987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78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33428-B672-4209-8F72-24EF58E1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 Межрайонный фестиваль-конкурс детского искусства «Первоцвет»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B8AC1C5-075F-4660-A112-9A6FB909E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09" y="1988840"/>
            <a:ext cx="6313182" cy="4206875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A831B4-2E0F-42CE-BF92-A62B2AB8C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06843"/>
            <a:ext cx="615749" cy="106079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95C8-CC3F-43CB-9A53-789C7DC2689E}"/>
              </a:ext>
            </a:extLst>
          </p:cNvPr>
          <p:cNvSpPr/>
          <p:nvPr/>
        </p:nvSpPr>
        <p:spPr>
          <a:xfrm>
            <a:off x="2195736" y="6195715"/>
            <a:ext cx="571201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/>
              <a:t>* Фото участников Фестиваля 2023 г.(Детская школа искусств </a:t>
            </a:r>
            <a:r>
              <a:rPr lang="ru-RU" sz="1300" dirty="0" err="1"/>
              <a:t>р.п</a:t>
            </a:r>
            <a:r>
              <a:rPr lang="ru-RU" sz="1300" dirty="0"/>
              <a:t>. Жигалово)</a:t>
            </a:r>
          </a:p>
        </p:txBody>
      </p:sp>
    </p:spTree>
    <p:extLst>
      <p:ext uri="{BB962C8B-B14F-4D97-AF65-F5344CB8AC3E}">
        <p14:creationId xmlns:p14="http://schemas.microsoft.com/office/powerpoint/2010/main" val="1029273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33428-B672-4209-8F72-24EF58E1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1016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фонд принял участие в акции ВСЖД «Подари ребёнку книгу»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6FD7BC6-BEFD-4729-A0DB-B2B372FCA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95688"/>
            <a:ext cx="4688206" cy="3516155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F988A21-161A-4799-8556-7D58893A2174}"/>
              </a:ext>
            </a:extLst>
          </p:cNvPr>
          <p:cNvSpPr/>
          <p:nvPr/>
        </p:nvSpPr>
        <p:spPr>
          <a:xfrm>
            <a:off x="5148808" y="1988840"/>
            <a:ext cx="3743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Акция направлена на помощь в пополнении библиотечного фонда МБУК «</a:t>
            </a:r>
            <a:r>
              <a:rPr lang="ru-RU" dirty="0" err="1"/>
              <a:t>Межпоселенческой</a:t>
            </a:r>
            <a:r>
              <a:rPr lang="ru-RU" dirty="0"/>
              <a:t> центральной библиотеки им. А.В. Вампилова» для занятий с ребятишками из неблагополучных семей, находящихся в тяжелых жизненных обстоятельствах.</a:t>
            </a:r>
          </a:p>
          <a:p>
            <a:endParaRPr lang="ru-RU" dirty="0"/>
          </a:p>
          <a:p>
            <a:r>
              <a:rPr lang="ru-RU" i="1" dirty="0"/>
              <a:t>— Иркутское областное отделение «Российского детского фонда» совместно с ВСЖД подарило нам очень хорошие книги, есть и коллекционные издания, </a:t>
            </a:r>
            <a:r>
              <a:rPr lang="ru-RU" dirty="0"/>
              <a:t>— отметила главный библиограф Надежда </a:t>
            </a:r>
            <a:r>
              <a:rPr lang="ru-RU" dirty="0" err="1"/>
              <a:t>Палхаева</a:t>
            </a:r>
            <a:r>
              <a:rPr lang="ru-RU" dirty="0"/>
              <a:t>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58646D1-4E81-4236-A691-813B753397AC}"/>
              </a:ext>
            </a:extLst>
          </p:cNvPr>
          <p:cNvSpPr/>
          <p:nvPr/>
        </p:nvSpPr>
        <p:spPr>
          <a:xfrm>
            <a:off x="251520" y="5661248"/>
            <a:ext cx="45365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Благодаря акции, библиотечный фонд «</a:t>
            </a:r>
            <a:r>
              <a:rPr lang="ru-RU" sz="1600" dirty="0" err="1"/>
              <a:t>Межпоселенческой</a:t>
            </a:r>
            <a:r>
              <a:rPr lang="ru-RU" sz="1600" dirty="0"/>
              <a:t> центральной библиотеки им. А.В. Вампилова» пополнился 800 новыми книгами.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725627-3277-4E2D-ADC1-3AD6468DE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74" y="442962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7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33428-B672-4209-8F72-24EF58E1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178" y="4766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ВСЖД и Детский фонд передали в районные библиотеки Иркутской области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коробок книг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B62DAE-E03A-4994-8E01-1250890B3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96" y="2314576"/>
            <a:ext cx="5308468" cy="398135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60A048B-F0D3-4A0A-B529-61053B585291}"/>
              </a:ext>
            </a:extLst>
          </p:cNvPr>
          <p:cNvSpPr/>
          <p:nvPr/>
        </p:nvSpPr>
        <p:spPr>
          <a:xfrm>
            <a:off x="5940152" y="2314576"/>
            <a:ext cx="266531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Литература была передана в Иркутскую областную государственную универсальную научную библиотеку имени И. И. Молчанова-Сибирского. Оттуда, после сортировки, литература поступит юным и взрослым читателям, живущим в районах Приангарья.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C19536-2C58-485D-A2C8-DB4BA20F0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22" y="517774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89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33428-B672-4209-8F72-24EF58E1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туберкулёзном санатории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Нерпёнок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проведён конкурс чтецов и рисунков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FD6D45-F26E-4C44-8A91-6611CFBD95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3888432" cy="482453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EDA99D3-2717-43A0-B609-C2D1B87677F4}"/>
              </a:ext>
            </a:extLst>
          </p:cNvPr>
          <p:cNvSpPr/>
          <p:nvPr/>
        </p:nvSpPr>
        <p:spPr>
          <a:xfrm>
            <a:off x="4355976" y="2205441"/>
            <a:ext cx="44806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Иркутское областное отделение РДФ совместно с сотрудниками ВСЖД в ходе посетили санаторий «</a:t>
            </a:r>
            <a:r>
              <a:rPr lang="ru-RU" dirty="0" err="1"/>
              <a:t>Нерпёнок</a:t>
            </a:r>
            <a:r>
              <a:rPr lang="ru-RU" dirty="0"/>
              <a:t>» — структурное подразделение Иркутской детской туберкулезной больницы в г. Слюдянка.</a:t>
            </a:r>
          </a:p>
          <a:p>
            <a:r>
              <a:rPr lang="ru-RU" dirty="0"/>
              <a:t>Всю весну и лето юные пациенты санатория, читая книжки, готовились к участию в творческих конкурсах</a:t>
            </a:r>
          </a:p>
          <a:p>
            <a:r>
              <a:rPr lang="ru-RU" dirty="0"/>
              <a:t>30 августа конкурсным жюри была проведена оценка рисунков, сочинений, а завершающим этапом мероприятия стал конкурс чтецов, на котором дети читали отрывки прозы и стихи наизусть из понравившихся произведений.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183CFF-3881-45B1-BA35-A59BF5C24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76672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73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9E3E0B-3291-470A-B22C-C136A18C5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69" y="476672"/>
            <a:ext cx="5952661" cy="446449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29E021-1189-459B-8BA6-B5C806DD2350}"/>
              </a:ext>
            </a:extLst>
          </p:cNvPr>
          <p:cNvSpPr/>
          <p:nvPr/>
        </p:nvSpPr>
        <p:spPr>
          <a:xfrm>
            <a:off x="467544" y="5013176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 итогам конкурсов все лауреаты конкурсов были отмечены ценными призами.</a:t>
            </a:r>
          </a:p>
          <a:p>
            <a:r>
              <a:rPr lang="ru-RU" dirty="0"/>
              <a:t>— В дополнение к этому, силами сотрудников ВСЖД была собрана канцелярия, игрушки и одежда для ребятишек, проходящих реабилитацию,</a:t>
            </a:r>
          </a:p>
        </p:txBody>
      </p:sp>
    </p:spTree>
    <p:extLst>
      <p:ext uri="{BB962C8B-B14F-4D97-AF65-F5344CB8AC3E}">
        <p14:creationId xmlns:p14="http://schemas.microsoft.com/office/powerpoint/2010/main" val="146373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2731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bg2"/>
                </a:solidFill>
                <a:latin typeface="Georgia" pitchFamily="18" charset="0"/>
              </a:rPr>
              <a:t>В 2023 году ИОО ООБФ «РДФ» работало по основным долгосрочным благотворительным программам:</a:t>
            </a:r>
            <a:endParaRPr lang="ru-RU" sz="2400" dirty="0">
              <a:solidFill>
                <a:schemeClr val="bg2"/>
              </a:solidFill>
              <a:latin typeface="Georgia" pitchFamily="18" charset="0"/>
            </a:endParaRPr>
          </a:p>
          <a:p>
            <a:r>
              <a:rPr lang="ru-RU" sz="2500" dirty="0">
                <a:latin typeface="Georgia" pitchFamily="18" charset="0"/>
              </a:rPr>
              <a:t>Здоровье детей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Georgia" pitchFamily="18" charset="0"/>
              </a:rPr>
              <a:t>Здоровье детей 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Georgia" pitchFamily="18" charset="0"/>
              </a:rPr>
              <a:t>Детский сахарный диабет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Georgia" pitchFamily="18" charset="0"/>
              </a:rPr>
              <a:t>Скорая социальная помощь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Georgia" pitchFamily="18" charset="0"/>
              </a:rPr>
              <a:t>Детский туберкулёз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Georgia" pitchFamily="18" charset="0"/>
              </a:rPr>
              <a:t>Слепые дети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Georgia" pitchFamily="18" charset="0"/>
              </a:rPr>
              <a:t>Тёплый дом и Дети глубинки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Georgia" pitchFamily="18" charset="0"/>
              </a:rPr>
              <a:t>Верим в тебя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Georgia" pitchFamily="18" charset="0"/>
              </a:rPr>
              <a:t>Школьный портфель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Georgia" pitchFamily="18" charset="0"/>
              </a:rPr>
              <a:t>1 июня – Международный день защиты детей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Georgia" pitchFamily="18" charset="0"/>
              </a:rPr>
              <a:t>Новогодне-Рождественская благотворительная декада и др.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39CCD7-6C6B-49F3-963A-F6711E9D1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53" y="404664"/>
            <a:ext cx="646693" cy="111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60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33428-B672-4209-8F72-24EF58E1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764704"/>
            <a:ext cx="8370676" cy="464915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подопечные ассоциации многодетных семей «Берегиня» города Иркутска, посетили экологические мастер-классы и сыграли в экологические игры. Мероприятие прошло в рамках фестиваля арт-объектов из соломы «Энергия лета», который организовала компания Эн+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C633701-BCB6-486C-B9FF-6CE9A2163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3"/>
            <a:ext cx="2502279" cy="3336374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C45728-6ADA-4BA3-88FE-8705FA9AC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087" y="2046814"/>
            <a:ext cx="2430271" cy="324036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9085D32-CD60-41D3-83D8-783B2D6AFE1C}"/>
              </a:ext>
            </a:extLst>
          </p:cNvPr>
          <p:cNvSpPr/>
          <p:nvPr/>
        </p:nvSpPr>
        <p:spPr>
          <a:xfrm>
            <a:off x="5307358" y="2046814"/>
            <a:ext cx="3836642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/>
              <a:t>По приглашению Эн+ и Российского детского Фонда ребятишки из многодетных семей посетили площадку Арт-фестиваля на набережной города. </a:t>
            </a:r>
          </a:p>
          <a:p>
            <a:r>
              <a:rPr lang="ru-RU" sz="1700" i="1" dirty="0"/>
              <a:t>Их ждали экологические и творческие мастер-классы и игры. Удалось понаблюдать и за работой мастеров, увидеть будущие скульптуры из соломы. Конечно, все были очень впечатлены масштабностью арт-объектов и получили много эмоций, а мы – много хороших откликов от воспитанников и их родителей. И никакой дождь нам не помеха! </a:t>
            </a:r>
            <a:r>
              <a:rPr lang="ru-RU" sz="1700" dirty="0"/>
              <a:t>— сказала руководитель «Берегини» Юлия Акишина.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CE0D62-BE29-4963-907D-6C1BA4880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62" y="404664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15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33428-B672-4209-8F72-24EF58E1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 Областной Пасхальный театральный фестиваль детских и юношеских самодеятельных коллективов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«Дорогою добра»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64D63F7-6E28-47DB-9D4B-3BEC8EAEA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113186"/>
            <a:ext cx="5472608" cy="3648406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F7630E-BC13-4F0F-8438-A54B7C306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25" y="476672"/>
            <a:ext cx="615749" cy="106079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52916B-8F93-4D00-814E-C95E42B97913}"/>
              </a:ext>
            </a:extLst>
          </p:cNvPr>
          <p:cNvSpPr/>
          <p:nvPr/>
        </p:nvSpPr>
        <p:spPr>
          <a:xfrm>
            <a:off x="3851920" y="5761592"/>
            <a:ext cx="3627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*Фото игровой программы для зрителей </a:t>
            </a:r>
          </a:p>
          <a:p>
            <a:r>
              <a:rPr lang="ru-RU" sz="1400" dirty="0"/>
              <a:t>(фойе областного театра кукол «Аистёнок») </a:t>
            </a:r>
          </a:p>
        </p:txBody>
      </p:sp>
    </p:spTree>
    <p:extLst>
      <p:ext uri="{BB962C8B-B14F-4D97-AF65-F5344CB8AC3E}">
        <p14:creationId xmlns:p14="http://schemas.microsoft.com/office/powerpoint/2010/main" val="3154059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33428-B672-4209-8F72-24EF58E1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фонд организовали перелёт 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танцевальной команды студии 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Dance N' Beat —  «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Raznos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 финал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чемпионата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Champ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г. Москва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E8D0ED4-1DE0-4B9B-A490-B9CC4B01C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105638"/>
            <a:ext cx="4122170" cy="3091627"/>
          </a:xfr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A238BAF-5A03-4176-A2A1-53A8C8E5089B}"/>
              </a:ext>
            </a:extLst>
          </p:cNvPr>
          <p:cNvSpPr/>
          <p:nvPr/>
        </p:nvSpPr>
        <p:spPr>
          <a:xfrm>
            <a:off x="4572000" y="2086436"/>
            <a:ext cx="4572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— Наша Студия танца была создана 2015 году. Это студия уличных направлений танца: хип-хоп, хаус, </a:t>
            </a:r>
            <a:r>
              <a:rPr lang="ru-RU" i="1" dirty="0" err="1"/>
              <a:t>вог</a:t>
            </a:r>
            <a:r>
              <a:rPr lang="ru-RU" i="1" dirty="0"/>
              <a:t>, </a:t>
            </a:r>
            <a:r>
              <a:rPr lang="ru-RU" i="1" dirty="0" err="1"/>
              <a:t>дэнсхолл</a:t>
            </a:r>
            <a:r>
              <a:rPr lang="ru-RU" i="1" dirty="0"/>
              <a:t>, </a:t>
            </a:r>
            <a:r>
              <a:rPr lang="ru-RU" i="1" dirty="0" err="1"/>
              <a:t>брэйк-данс</a:t>
            </a:r>
            <a:r>
              <a:rPr lang="ru-RU" i="1" dirty="0"/>
              <a:t>. </a:t>
            </a:r>
            <a:r>
              <a:rPr lang="ru-RU" dirty="0"/>
              <a:t>— рассказала директор студии Dance N' Beat Кристина Черноглазова.</a:t>
            </a:r>
          </a:p>
          <a:p>
            <a:endParaRPr lang="ru-RU" dirty="0"/>
          </a:p>
          <a:p>
            <a:r>
              <a:rPr lang="ru-RU" dirty="0"/>
              <a:t>Ребята неоднократно становились чемпионами первенств Иркутской области по хип-хопу и брейк-дансу. Также ученики студии — обладатели гран-при межнациональных и Всероссийских конкурсов. Как отметила директор танцевальной студии, в начале было 30 участников, теперь уличным танцам учится около 200 человек.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8F42ED9-4B43-46E0-B330-66FD3E57F3F1}"/>
              </a:ext>
            </a:extLst>
          </p:cNvPr>
          <p:cNvSpPr/>
          <p:nvPr/>
        </p:nvSpPr>
        <p:spPr>
          <a:xfrm>
            <a:off x="232048" y="5197265"/>
            <a:ext cx="3907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Перелет участников и сопровождающих обеспечили Байкальский банк ПАО Сбербанк и Иркутское областное отделение РДФ.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BEAEC9-BAAB-4FA9-BB47-CD1116A69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76" y="460406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7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33428-B672-4209-8F72-24EF58E1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314904"/>
            <a:ext cx="7772400" cy="150876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«Физкультура и спорт»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01416AE-C797-41C0-A9AF-E960086E8C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4" y="1976227"/>
            <a:ext cx="3096344" cy="2323102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E2E291-1C04-422C-BE13-680A3F2AF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9" y="4385226"/>
            <a:ext cx="3097469" cy="232310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B840E46-5D2F-4B12-A395-17B61B3C7C15}"/>
              </a:ext>
            </a:extLst>
          </p:cNvPr>
          <p:cNvSpPr/>
          <p:nvPr/>
        </p:nvSpPr>
        <p:spPr>
          <a:xfrm>
            <a:off x="3949532" y="1941876"/>
            <a:ext cx="453650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В целях патриотического воспитания подрастающего поколения, пропаганды здорового образа жизни, а также развития пожарно-прикладного спорта, Детским фондом совместно с Министерством социального развития, опеки и попечительства Иркутской области и ГУ МЧС России по Иркутской области для детей-сирот и детей, оставшихся без попечения родителей, организована краткосрочная спортивная смена «Юный доброволец» с соревнованиями по пожарно-прикладному спорту и весёлыми стартами. Команды-участники соревнований были сформированы из числа воспитанников социальных учреждений Иркутской области. В итоге были определены победители с последующим награждением дипломами и ценными призами в виде спортивного оборудования и инвентаря.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BF239F-B4F1-43CE-8C6A-E9C195FC2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64" y="538886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76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95B0B-3D2B-4A08-98D8-9A5EF8AE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туберкулёз»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5CCC9E-AC92-431D-881E-727748DD1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1988840"/>
            <a:ext cx="8856984" cy="5256584"/>
          </a:xfrm>
        </p:spPr>
        <p:txBody>
          <a:bodyPr>
            <a:normAutofit fontScale="92500" lnSpcReduction="20000"/>
          </a:bodyPr>
          <a:lstStyle/>
          <a:p>
            <a:pPr marL="0" indent="45720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По-прежнему заболеваемость детским туберкулёзом в регионе превышает общероссийский показатель. Неблагополучие в семьях приводит к заболеваемости детей опасным недугом. Отделение фонда продолжает многолетнюю работу по созданию комфортных условий в противотуберкулёзных медицинских учреждениях области, приобретает медицинское оборудование, благоустраивает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прибольничные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территории.</a:t>
            </a:r>
          </a:p>
          <a:p>
            <a:pPr marL="0" indent="45720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при поддержке Правительства Иркутской области реализован социально-значимый проект «Читающий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Нерпёнок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создан читальный зал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детском туберкулезном санатории (структурное подразделение ГБУЗ «Областная детская туберкулезная больница»).</a:t>
            </a:r>
          </a:p>
          <a:p>
            <a:pPr marL="0" indent="45720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проекта читальный зал был оснащён необходимым оборудованием и мебелью, подобраны и приобретены книги, организованы и проведены различные творческие Конкурсы по произведениям поэтов и прозаиков с вручением призовой продукции. Все Конкурсы были направлены на создание творческой среды для пациентов, совершенствование искусства художественного слова и поощрение развития творческих способностей.</a:t>
            </a:r>
          </a:p>
          <a:p>
            <a:pPr marL="0" indent="45720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нам удалось привлечь дополнительные средства на укрепление материальной базы ГБУЗ «Областная детская туберкулёзная больница» и её филиалов в г. Братске и г. Слюдянке.</a:t>
            </a:r>
          </a:p>
          <a:p>
            <a:pPr marL="0" indent="457200" algn="just">
              <a:buNone/>
            </a:pP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5578C1-447B-4AA1-A927-06BE4EA00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09" y="445766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F6B90-E459-41CB-BC4C-B800ED89D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04664"/>
            <a:ext cx="7859216" cy="122927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и канцелярию получили пациенты туберкулёзного санатория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Нерпенок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70CE5A-B3CE-4F2D-BAD5-3F8E38873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4" y="2132856"/>
            <a:ext cx="5721049" cy="3816424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EEF89F-DD42-4285-A88D-676DE9285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46" y="513218"/>
            <a:ext cx="615749" cy="10607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5F6FD5-71E2-4508-8D69-FE3B87DA9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06843"/>
            <a:ext cx="615749" cy="106079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CB3EAE-D7EA-472B-95EB-3AC19477EF9D}"/>
              </a:ext>
            </a:extLst>
          </p:cNvPr>
          <p:cNvSpPr/>
          <p:nvPr/>
        </p:nvSpPr>
        <p:spPr>
          <a:xfrm>
            <a:off x="1115616" y="6021288"/>
            <a:ext cx="49718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*Фото передачи игрушек и канцелярии пациентам санатория</a:t>
            </a:r>
          </a:p>
        </p:txBody>
      </p:sp>
    </p:spTree>
    <p:extLst>
      <p:ext uri="{BB962C8B-B14F-4D97-AF65-F5344CB8AC3E}">
        <p14:creationId xmlns:p14="http://schemas.microsoft.com/office/powerpoint/2010/main" val="2138644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F6B90-E459-41CB-BC4C-B800ED89D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548680"/>
            <a:ext cx="8316416" cy="93610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оборудование и мебель для читального зала туберкулёзного санатория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Нерпёнок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50E890BD-61D5-4F98-81A9-1A792C0C9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8" y="4293096"/>
            <a:ext cx="5434472" cy="2426428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B80689-37E5-46CB-A340-70CDEE279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8" y="1916832"/>
            <a:ext cx="5434472" cy="216024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D6005F0-FC86-4D7D-A51F-6CCAC40AEEB3}"/>
              </a:ext>
            </a:extLst>
          </p:cNvPr>
          <p:cNvSpPr/>
          <p:nvPr/>
        </p:nvSpPr>
        <p:spPr>
          <a:xfrm>
            <a:off x="5868144" y="1932973"/>
            <a:ext cx="316389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Приобретены стулья, ученические столы, книжные шкафы, ноутбук, видеопроектор, экран для видеопроектора, колонки компьютерные.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Напоминаем, что данный проект реализован при поддержке Правительства Иркутской области.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0C2B64-9741-4BDE-BBAD-759F5F444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23988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79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7A5DE-9663-44DB-ADB6-24CCBB8E2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023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«Школьный портфель»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E454A5-9F6A-4782-86B1-97D566CB1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798542"/>
            <a:ext cx="8928992" cy="5019871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остаётся одной из самых востребованных и направлена на оказание поддержки детям из семей, находящихся в трудной жизненной ситуации, не способных самостоятельно приобрести школьную форму, канцелярские принадлежности и рюкзаки.</a:t>
            </a:r>
          </a:p>
          <a:p>
            <a:pPr marL="0" indent="45720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Частью программы Детского фонда является межведомственная акция «Помоги пойти учиться», которая проходит в Иркутской области уже в седьмой раз и приобрела статус традиционной. Сотрудники правоохранительных органов собрали свыше 100 рюкзаков, укомплектованных наборами с канцелярией.</a:t>
            </a:r>
          </a:p>
          <a:p>
            <a:pPr marL="0" indent="45720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детского фонда приняли участие в плановых рейдах районных КДН и ЗП, провели профилактические беседы и передали рюкзаки с канцелярскими принадлежностями.</a:t>
            </a:r>
          </a:p>
          <a:p>
            <a:pPr marL="0" indent="45720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около 1 000 детей из малообеспеченных и многодетных семей, детей-инвалидов, детей, воспитывающихся в неполных семьях, детей, чьи отцы погибли при исполнении служебного и гражданского долга, получили помощь к школе.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550950-89FB-4FFC-A2F5-CE22C6BAA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1472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7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7A5DE-9663-44DB-ADB6-24CCBB8E2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0236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Вручение Школьной формы детям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Иркутска и Иркутского района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1DC0DF-D587-4CA0-98BA-F813C9FE2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68" y="2204864"/>
            <a:ext cx="4338240" cy="325368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24C044-5517-460A-8172-57F8A9DA4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230763"/>
            <a:ext cx="3107840" cy="41437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B3E78F-9E20-4819-B444-AEE07CC2E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41472"/>
            <a:ext cx="615749" cy="106079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35620B-1D7A-44AB-9991-6AF7C98720CE}"/>
              </a:ext>
            </a:extLst>
          </p:cNvPr>
          <p:cNvSpPr/>
          <p:nvPr/>
        </p:nvSpPr>
        <p:spPr>
          <a:xfrm>
            <a:off x="197756" y="5559798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*Фото процесса примерки и вручения школьной формы в Детском фонде</a:t>
            </a:r>
          </a:p>
        </p:txBody>
      </p:sp>
    </p:spTree>
    <p:extLst>
      <p:ext uri="{BB962C8B-B14F-4D97-AF65-F5344CB8AC3E}">
        <p14:creationId xmlns:p14="http://schemas.microsoft.com/office/powerpoint/2010/main" val="3525293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F9BC7-4937-4AC5-9E1B-A3FB3BEE0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32656"/>
            <a:ext cx="7859216" cy="135416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Правоохранительные органы Иркутской области в очередной раз присоединились к акции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ребёнка в школу»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B1AD442-0EEC-4828-8004-044A93ABD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2856"/>
            <a:ext cx="6310312" cy="4206875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5BD30D-AF46-4821-8D37-E2E30C562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25" y="404664"/>
            <a:ext cx="615749" cy="106079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F5D914-128B-4945-9250-C1AA1E591792}"/>
              </a:ext>
            </a:extLst>
          </p:cNvPr>
          <p:cNvSpPr/>
          <p:nvPr/>
        </p:nvSpPr>
        <p:spPr>
          <a:xfrm>
            <a:off x="1619672" y="6339731"/>
            <a:ext cx="6106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*Фото предоставлено пресс-службой ГУ МВД России по Иркутской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val="137643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476672"/>
            <a:ext cx="8229600" cy="52895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4000" dirty="0"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4000" dirty="0">
                <a:latin typeface="Georgia" pitchFamily="18" charset="0"/>
              </a:rPr>
              <a:t>Всего в 2023 году было израсходовано</a:t>
            </a:r>
          </a:p>
          <a:p>
            <a:pPr marL="0" indent="0" algn="ctr">
              <a:buNone/>
            </a:pPr>
            <a:r>
              <a:rPr lang="ru-RU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135 548 658 </a:t>
            </a:r>
            <a:r>
              <a:rPr lang="ru-RU" sz="4000" dirty="0">
                <a:latin typeface="Georgia" pitchFamily="18" charset="0"/>
              </a:rPr>
              <a:t>рублей в денежных средствах,</a:t>
            </a:r>
          </a:p>
          <a:p>
            <a:pPr marL="0" indent="0" algn="ctr">
              <a:buNone/>
            </a:pPr>
            <a:r>
              <a:rPr lang="ru-RU" sz="4000" dirty="0">
                <a:latin typeface="Georgia" pitchFamily="18" charset="0"/>
              </a:rPr>
              <a:t>в материальных ценностях –</a:t>
            </a:r>
          </a:p>
          <a:p>
            <a:pPr marL="0" indent="0" algn="ctr">
              <a:buNone/>
            </a:pPr>
            <a:r>
              <a:rPr lang="ru-RU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4 606 527 </a:t>
            </a:r>
            <a:r>
              <a:rPr lang="ru-RU" sz="4000" dirty="0">
                <a:latin typeface="Georgia" pitchFamily="18" charset="0"/>
              </a:rPr>
              <a:t>рублей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8CAE5F-C8D7-4D44-B6DB-293BA343C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613374" cy="105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11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F9BC7-4937-4AC5-9E1B-A3FB3BEE0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76672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Вручены рюкзаки детям из многодетных семей в Иркутском областном театре кукол «Аистёнок»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B71ECE7-8AE9-485C-95B6-139B4CF4E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17" y="2060848"/>
            <a:ext cx="5609166" cy="4206875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D4B7E0-571D-443E-976D-C1B07A59C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16748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84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F9BC7-4937-4AC5-9E1B-A3FB3BEE0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фонд направил наборы первоклассников в г. Кировск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FC210EA-A840-4386-8EAF-58BF3E774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17" y="2151916"/>
            <a:ext cx="5609166" cy="4206875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149D73-EFB9-40F1-9DD3-D812D3BF4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14326"/>
            <a:ext cx="621846" cy="106079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3C1812-F675-44F2-91BD-A65FD211D3FF}"/>
              </a:ext>
            </a:extLst>
          </p:cNvPr>
          <p:cNvSpPr/>
          <p:nvPr/>
        </p:nvSpPr>
        <p:spPr>
          <a:xfrm>
            <a:off x="5148064" y="6358791"/>
            <a:ext cx="23957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*Фото переданных наборов </a:t>
            </a:r>
          </a:p>
        </p:txBody>
      </p:sp>
    </p:spTree>
    <p:extLst>
      <p:ext uri="{BB962C8B-B14F-4D97-AF65-F5344CB8AC3E}">
        <p14:creationId xmlns:p14="http://schemas.microsoft.com/office/powerpoint/2010/main" val="746429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F9BC7-4937-4AC5-9E1B-A3FB3BEE0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71363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фонд принял участие в плановом рейде КДН и ЗП Свердловского района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7045119-D405-4A95-AB7B-5B12046FD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78" y="2060848"/>
            <a:ext cx="3300904" cy="4401205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A4D3A5E-BD59-4F43-817D-83E2D3E5F64A}"/>
              </a:ext>
            </a:extLst>
          </p:cNvPr>
          <p:cNvSpPr/>
          <p:nvPr/>
        </p:nvSpPr>
        <p:spPr>
          <a:xfrm>
            <a:off x="4066162" y="1916832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Цель таких рейдов обратить внимание родителей на вопросы надлежащего воспитания и содержания своих детей, отказа от пагубных привычек и создания комфортных и безопасных условий для проживания детей в семье. Регулярные рейды направлены на профилактику безнадзорности и правонарушений среди несовершеннолетних, контроль над исполнением родительских обязанностей в семьях, которые состоят на профилактическом учёте в органах и учреждениях системы профилактики.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1B4DE2-175D-493D-82E6-34C8D122B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15" y="409017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20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F9BC7-4937-4AC5-9E1B-A3FB3BEE0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8680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Канцелярские принадлежности переданы Специальной (коррекционной)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школе-интернату №9 г. Иркутска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4AF2666-ECC9-4898-94A1-C86E82DF3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4" y="2276872"/>
            <a:ext cx="5160573" cy="3870430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4C28BD-23D9-45EA-A78F-65BA35E571E5}"/>
              </a:ext>
            </a:extLst>
          </p:cNvPr>
          <p:cNvSpPr/>
          <p:nvPr/>
        </p:nvSpPr>
        <p:spPr>
          <a:xfrm>
            <a:off x="5611349" y="2060848"/>
            <a:ext cx="329891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Канцелярские принадлежности для творчества, паззлы и наборы алмазной мозаики были переданы Детским фондом для учащихся Специальной (коррекционной) школы-интерната для обучающихся с нарушением слуха №9, г. Иркутска. Данные наборы предназначены для внеурочной деятельности, позволяя детям заниматься любимым хобби и развивая мелкую моторику.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0D6B36-728D-40FB-B20D-651AB8192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18" y="437058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05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E68DE-7C2B-4576-BA48-C7A8AAC9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5033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«Тёплый дом»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FAD549-2143-4C94-BE8A-90D406357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60" y="1844824"/>
            <a:ext cx="8892480" cy="5468044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фонд постоянно проводит благотворительные мероприятия по укреплению материальной базы социальных учреждений и семей с детьми, проживающих в удалённых районах Приангарья и имеющих низкий доход. </a:t>
            </a:r>
          </a:p>
          <a:p>
            <a:pPr marL="0" indent="457200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год совместно с магазином «Детский мир» реализуется акция «Участвуй». В рамках данной акции покупатели магазина приобретают детские вещи, игрушки и оставляют их в специальной корзине – Коробке с добром, которая стоит у касс или рядом с выходом. В 2023 году собранные вещи, средства личной гигиены и игрушки переданы в Социально-реабилитационный центр для несовершеннолетних «Малютка» г. Усолье-Сибирское, Центр помощи детям, оставшимся без попечения родителей, г. Тулуна, Областную детскую туберкулёзную больницу, Детский противотуберкулёзный санаторий «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Нерпёнок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г. Слюдянке и в Братский филиал ГБУЗ «ОДТБ».</a:t>
            </a:r>
          </a:p>
          <a:p>
            <a:pPr marL="0" indent="457200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этого, в ходе реализации программы в Центры помощи детям, оставшимся без попечения родителей,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Нижнеилимского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районов приобретена детская мебель для создания уюта и домашней атмосферы в семейно-воспитательных группах ЦПД; в Социально-реабилитационный центр для несовершеннолетних Братского района передан спортивный инвентарь; у Центра помощи детям, оставшимся без попечения родителей, Ленинского района г. Иркутска, благодаря нашей поддержке, появились манекен для бокса, гири, самокаты, защитная экипировка и наушники.</a:t>
            </a:r>
          </a:p>
          <a:p>
            <a:pPr marL="0" indent="457200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 материальную поддержку мебелью, одеждой, игрушками, спортинвентарём, бытовой техникой, компьютерным оборудованием, материалами для ремонта получили более 30-ти детских социальных учреждений северных территорий Иркутской области. </a:t>
            </a:r>
          </a:p>
          <a:p>
            <a:pPr marL="0" indent="457200" algn="just">
              <a:buNone/>
            </a:pP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F7BE81-C2F9-40BE-8943-AC8917407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91432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39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E68DE-7C2B-4576-BA48-C7A8AAC9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76672"/>
            <a:ext cx="7859216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Передан благотворительный груз для ребятишек  Социально-реабилитационного центра для несовершеннолетних «Малютка»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Усолье-Сибирское»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69CCEF8-FDFB-41D6-9612-E60398490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17" y="1958267"/>
            <a:ext cx="5609166" cy="4206875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2B4CBD-3BB7-4094-A822-491990763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38" y="473280"/>
            <a:ext cx="621846" cy="106079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791F145-0D3D-4CBE-938C-DA28DE7FD3DB}"/>
              </a:ext>
            </a:extLst>
          </p:cNvPr>
          <p:cNvSpPr/>
          <p:nvPr/>
        </p:nvSpPr>
        <p:spPr>
          <a:xfrm>
            <a:off x="1691681" y="6119718"/>
            <a:ext cx="59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*Фото погрузки игрушек, детской одежды, средств личной гигиены и т.д. из магазина «Детский мир» г. Иркутск для доставки в СРЦ </a:t>
            </a:r>
          </a:p>
        </p:txBody>
      </p:sp>
    </p:spTree>
    <p:extLst>
      <p:ext uri="{BB962C8B-B14F-4D97-AF65-F5344CB8AC3E}">
        <p14:creationId xmlns:p14="http://schemas.microsoft.com/office/powerpoint/2010/main" val="1868330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E68DE-7C2B-4576-BA48-C7A8AAC9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14" y="412965"/>
            <a:ext cx="8003232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Манекен для отработки боксерских приёмов и гири были переданы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ЦПД Ленинского района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50CBDF4-16CE-4D85-BDC0-C80596D9E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4857609" cy="3921550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E63EBD-9F90-423C-977C-B5AB19D6740A}"/>
              </a:ext>
            </a:extLst>
          </p:cNvPr>
          <p:cNvSpPr/>
          <p:nvPr/>
        </p:nvSpPr>
        <p:spPr>
          <a:xfrm>
            <a:off x="5427114" y="2276872"/>
            <a:ext cx="349843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«</a:t>
            </a:r>
            <a:r>
              <a:rPr lang="ru-RU" sz="2000" i="1" dirty="0"/>
              <a:t>Нашему учреждению, конечно, этот подарок очень нужен. Он поможет дооборудовать тренажерный зал, тем сам обеспечивая дополнительную занятость наших ребят. Мы благодарны Детскому Фонду за многолетнее сотрудничество» </a:t>
            </a:r>
            <a:r>
              <a:rPr lang="ru-RU" sz="2000" dirty="0"/>
              <a:t>- сказала директор Центра Марина </a:t>
            </a:r>
            <a:r>
              <a:rPr lang="ru-RU" sz="2000" dirty="0" err="1"/>
              <a:t>Жильцова</a:t>
            </a:r>
            <a:r>
              <a:rPr lang="ru-RU" sz="2000" dirty="0"/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2A1438-8BB4-4902-9DA4-66ACFD4BB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7" y="454067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24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E68DE-7C2B-4576-BA48-C7A8AAC9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890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Кресла-мешки появились в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ЦПД Свердловского района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59DA624-F7CC-497B-B999-56A8A40D1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8" y="2370074"/>
            <a:ext cx="5348338" cy="4011254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E63EBD-9F90-423C-977C-B5AB19D6740A}"/>
              </a:ext>
            </a:extLst>
          </p:cNvPr>
          <p:cNvSpPr/>
          <p:nvPr/>
        </p:nvSpPr>
        <p:spPr>
          <a:xfrm>
            <a:off x="5868144" y="2341218"/>
            <a:ext cx="25202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В ЦПД Свердловского района г. Иркутска появились кресла-мешки. Новая мягкая мебель для рекреационной зоны в Центре помощи детям приобретена на денежные средства, собранные «Фокс-Пиццей», с которой Детский фонд заключил соглашение о сотрудничестве.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39468B-14B2-476A-B342-483F67CD6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76672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73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4301B8-E894-4F2D-AD8C-17F62E6DF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485047"/>
            <a:ext cx="8172400" cy="706090"/>
          </a:xfrm>
        </p:spPr>
        <p:txBody>
          <a:bodyPr>
            <a:noAutofit/>
          </a:bodyPr>
          <a:lstStyle/>
          <a:p>
            <a:pPr algn="ctr"/>
            <a:br>
              <a:rPr lang="ru-RU" sz="2200" dirty="0"/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Ежеквартально «Фокс-пицца» приглашает ребят из социальных учреждений Иркутска и Иркутского района на мастер-классы по приготовлению пиццы, где ребята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попробовать себя в этой профессии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4F3113-40F8-4BDB-AD8A-8B1FFCDA3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2" y="2060848"/>
            <a:ext cx="2880319" cy="432048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F967DCD-AF18-4DE1-9943-A33C443C03F1}"/>
              </a:ext>
            </a:extLst>
          </p:cNvPr>
          <p:cNvSpPr/>
          <p:nvPr/>
        </p:nvSpPr>
        <p:spPr>
          <a:xfrm>
            <a:off x="3712518" y="1921812"/>
            <a:ext cx="504056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Попробовать себя на кулинарном поприще смогли воспитанники ЦПД Свердловского и Ленинского районов. В течение двух часов под руководством шеф-повара ребята раскатывали тесто, выбирали начинку и следили за приготовлением пиццы. Также для детей была подготовлена развлекательная программа с аниматором.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FDEEC3-1FF7-4188-ABBE-CBDA9DB5BB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991752"/>
            <a:ext cx="3960440" cy="23962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78C61C-4DCF-4B74-96C7-B6381BAAF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70014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111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DCEFC-8304-4382-BD60-8A8B607C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49817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«1 июня — Международный День защиты детей» и «Новогодне-Рождественская благотворительная декада»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C2CD47-468F-461E-BC61-CEC702838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169751"/>
            <a:ext cx="8640960" cy="4666530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программы очень похожи по масштабу, охвату детей, традиционным месяцам проведения мероприятий. В 2023 году план мероприятий отделения Фонда включил в себя театральные сказочные постановки, игры, концерты, представления на уличных площадках с традиционным вручением сладких подарков в детских больницах,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ТЮЗе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кукольном театре «Аистёнок», в учреждениях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ГУФСИНа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трёх школах-интернатах (музыкантских воспитанников, глухих и слабослышащих, слепых и слабовидящих) на открытых площадках.</a:t>
            </a:r>
          </a:p>
          <a:p>
            <a:pPr marL="0" indent="45720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подарки были направлены в 35 отдалённых районов области.</a:t>
            </a:r>
          </a:p>
          <a:p>
            <a:pPr marL="0" indent="45720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смогли порадовать более 5 тысяч детей.</a:t>
            </a:r>
          </a:p>
          <a:p>
            <a:pPr marL="0" indent="457200" algn="just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F2A75B-36A5-47E1-9226-5FAEFCF02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93329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79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A222C-E34A-4BB0-8B1F-058502D58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712968" cy="1380526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«Здоровье детей»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A1D1A6-E566-4DB3-A20F-13B23DCC1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32856"/>
            <a:ext cx="8928992" cy="4525963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Фонда продолжает оказывать экстренную материальную поддержку детским медицинским учреждениям Иркутской области, приобретая необходимое медицинское оборудование и производя оплату ремонтных работ.</a:t>
            </a:r>
          </a:p>
          <a:p>
            <a:pPr marL="0" indent="45720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на базе Иркутской государственной областной детской клинической больницы оборудовано отделение для проведения сложных кардиохирургических операций у детей;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Казачинско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-Ленскую РБ приобретены специальные холодильники для лекарственных препаратов; в отделение новорожденных Городской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Ивано-Матренинской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детской клинической больницы (г. Иркутск) переданы пелёнки, подгузники, игрушки; для Иркутского областного детского хосписа приобретены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трубки; Иркутскому областному специализированному дому ребёнка №1 оказана благотворительная помощь в виде игрушек и средств личной гигиены, также для детских учреждений здравоохранения были приобретены расходные медицинские материалы, компьютерная техника и др.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7B0612-D49C-4EB6-97CF-F64713838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37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DCEFC-8304-4382-BD60-8A8B607C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727571"/>
            <a:ext cx="7571184" cy="49006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о рыбаке и золотой рыбке показали ко Дню защиты детей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9848A8-18AC-41DF-BD6F-A5771A380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06" y="2060848"/>
            <a:ext cx="4781881" cy="3586411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4B905B-B12E-48DD-ACA4-9E4A0ACB74AE}"/>
              </a:ext>
            </a:extLst>
          </p:cNvPr>
          <p:cNvSpPr/>
          <p:nvPr/>
        </p:nvSpPr>
        <p:spPr>
          <a:xfrm>
            <a:off x="5364088" y="1916832"/>
            <a:ext cx="36107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30 мая на сцене Театра юного зрителя им. А. Вампилова для подопечных Детского фонда в преддверии Международного дня защиты детей был показан спектакль «Сказка о золотой рыбке». Региональное отделение фонда на протяжении многих лет приглашает детей из неполных, приемных, многодетных семей, детей с особенностями развития, и детей-воспитанников Центров помощи детям на театральные представления. Также для ребят были подготовлены игровые программы перед спектаклем и после.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988459-CE9B-4116-B230-98823B793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7331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68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DCEFC-8304-4382-BD60-8A8B607C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900770"/>
            <a:ext cx="8229600" cy="49006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фонд и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Фармасинтез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поздравили пациентов областной туберкулёзной больницы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 июня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8116A9B-F7DB-4A99-85DD-DA561C435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30" y="1986912"/>
            <a:ext cx="4844356" cy="3633267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4B905B-B12E-48DD-ACA4-9E4A0ACB74AE}"/>
              </a:ext>
            </a:extLst>
          </p:cNvPr>
          <p:cNvSpPr/>
          <p:nvPr/>
        </p:nvSpPr>
        <p:spPr>
          <a:xfrm>
            <a:off x="5198982" y="1986912"/>
            <a:ext cx="3779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— </a:t>
            </a:r>
            <a:r>
              <a:rPr lang="ru-RU" i="1" dirty="0"/>
              <a:t>Группа компаний «</a:t>
            </a:r>
            <a:r>
              <a:rPr lang="ru-RU" i="1" dirty="0" err="1"/>
              <a:t>Фармасинтез</a:t>
            </a:r>
            <a:r>
              <a:rPr lang="ru-RU" i="1" dirty="0"/>
              <a:t>» уделяет большое внимание благотворительным проектам, направленным на заботу о здоровье как взрослых, так и детей. </a:t>
            </a:r>
            <a:r>
              <a:rPr lang="ru-RU" dirty="0"/>
              <a:t>— подчеркнула PR директор «</a:t>
            </a:r>
            <a:r>
              <a:rPr lang="ru-RU" dirty="0" err="1"/>
              <a:t>Фармасинтез</a:t>
            </a:r>
            <a:r>
              <a:rPr lang="ru-RU" dirty="0"/>
              <a:t>» Юлия Конакова. — </a:t>
            </a:r>
            <a:r>
              <a:rPr lang="ru-RU" i="1" dirty="0"/>
              <a:t>Мы рады, что сотрудничество с Российским детским фондом стало доброй традицией, которую, надеемся будем продолжать, поддерживая ребят и принося им позитивные эмоции.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5D27D99-D683-4809-BC4F-F058730D3B50}"/>
              </a:ext>
            </a:extLst>
          </p:cNvPr>
          <p:cNvSpPr/>
          <p:nvPr/>
        </p:nvSpPr>
        <p:spPr>
          <a:xfrm>
            <a:off x="323528" y="5620179"/>
            <a:ext cx="48443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детской туберкулезной больнице отметили, что Международный День защиты детей — самый главный праздник больнице для пациентов и работников.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249B2-55DB-4DA9-BC79-581B1FB4B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66" y="476672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271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DCEFC-8304-4382-BD60-8A8B607C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692696"/>
            <a:ext cx="8190656" cy="49006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Новогодне-Рождественская благотворительная декада открылась праздничным спектаклем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ТЮЗе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А. Вампилова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3FCA14B-5B9B-4516-B6C1-67059C6FF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7" y="1916832"/>
            <a:ext cx="4032447" cy="3024335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132CC21-F24B-4386-AD06-9CBE5232152A}"/>
              </a:ext>
            </a:extLst>
          </p:cNvPr>
          <p:cNvSpPr/>
          <p:nvPr/>
        </p:nvSpPr>
        <p:spPr>
          <a:xfrm>
            <a:off x="126244" y="4941167"/>
            <a:ext cx="3363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450 детей посетили новогоднюю сказку «Двенадцать месяцев», показанную на сцене Театра юного зрителя им. А. Вампилова.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994E7A3-3F2B-49D3-B384-2C49758FCE60}"/>
              </a:ext>
            </a:extLst>
          </p:cNvPr>
          <p:cNvSpPr/>
          <p:nvPr/>
        </p:nvSpPr>
        <p:spPr>
          <a:xfrm>
            <a:off x="4355976" y="1813759"/>
            <a:ext cx="460499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Новогодний спектакль посетил генеральный директор ООО «Байкальская энергетическая компания» (входит в Эн+) Олег </a:t>
            </a:r>
            <a:r>
              <a:rPr lang="ru-RU" dirty="0" err="1"/>
              <a:t>Причко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i="1" dirty="0"/>
              <a:t>— Со многими из вас мы встречаемся уже не в первый, и не второй раз и успели подружиться. Мы, также, как и коллектив театра, стараемся быть причастными к празднику, к Новому году. В преддверии самого тёплого и семейного праздника нам очень хочется поделиться частичкой тепла и нашей заботы с теми, кому это особенно важно. Пусть уют и волшебное настроение вместе с энергией Эн+ придут в каждый дом, </a:t>
            </a:r>
            <a:r>
              <a:rPr lang="ru-RU" dirty="0"/>
              <a:t>— обратился к юным зрителям Олег </a:t>
            </a:r>
            <a:r>
              <a:rPr lang="ru-RU" dirty="0" err="1"/>
              <a:t>Причко</a:t>
            </a:r>
            <a:r>
              <a:rPr lang="ru-RU" dirty="0"/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88D222-9DB2-4888-BA78-AEF611DF2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00" y="407331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4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DCEFC-8304-4382-BD60-8A8B607C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40" y="789383"/>
            <a:ext cx="8268139" cy="49006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фонд при поддержке Благотворительного фонда Марины Седых поздравил с наступающим Новым годом и Рождеством детей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ABA9952-C118-437D-8FA2-44DDAEB71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60848"/>
            <a:ext cx="2965355" cy="2224016"/>
          </a:xfr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DC4BAE-4DF3-4A97-8927-26BCD235F3B9}"/>
              </a:ext>
            </a:extLst>
          </p:cNvPr>
          <p:cNvSpPr/>
          <p:nvPr/>
        </p:nvSpPr>
        <p:spPr>
          <a:xfrm>
            <a:off x="4067944" y="1988840"/>
            <a:ext cx="460918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— В рамках нашей традиционной программы «Новогоднее чудо» мы передаем новогодние подарки детям из социальных учреждений, малообеспеченных и малоимущих семей </a:t>
            </a:r>
            <a:r>
              <a:rPr lang="ru-RU" i="1" dirty="0" err="1"/>
              <a:t>Усть-Кутского</a:t>
            </a:r>
            <a:r>
              <a:rPr lang="ru-RU" i="1" dirty="0"/>
              <a:t>, </a:t>
            </a:r>
            <a:r>
              <a:rPr lang="ru-RU" i="1" dirty="0" err="1"/>
              <a:t>Нижнеилимского</a:t>
            </a:r>
            <a:r>
              <a:rPr lang="ru-RU" i="1" dirty="0"/>
              <a:t>, Катанского районов, Усолье-Сибирского, </a:t>
            </a:r>
            <a:r>
              <a:rPr lang="ru-RU" i="1" dirty="0" err="1"/>
              <a:t>Качуга</a:t>
            </a:r>
            <a:r>
              <a:rPr lang="ru-RU" i="1" dirty="0"/>
              <a:t>, Братска, Куйтуна и Иркутска. По данному направлению мы сотрудничаем с Иркутским областным отделением Российского детского фонда. Сладкие подарки, подаренные ребятишкам из районов, создадут им праздничное настроение, </a:t>
            </a:r>
            <a:r>
              <a:rPr lang="ru-RU" dirty="0"/>
              <a:t>— сказала директор БФ Марины Седых Лариса </a:t>
            </a:r>
            <a:r>
              <a:rPr lang="ru-RU" dirty="0" err="1"/>
              <a:t>Богдалова</a:t>
            </a:r>
            <a:r>
              <a:rPr lang="ru-RU" dirty="0"/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3784FB-CFA5-4225-86DB-1A0CAF6FE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2" y="4409691"/>
            <a:ext cx="2965354" cy="22240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6AEA8A-840A-427F-B16C-1BF79BB40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93" y="404664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064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DCEFC-8304-4382-BD60-8A8B607C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73" y="755352"/>
            <a:ext cx="8055750" cy="49006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ели доставлены в школы Кировска Луганской области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92D8A4A-E3E0-4470-83C1-D16404D7D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47" y="2019934"/>
            <a:ext cx="4752528" cy="3044988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37E85B-FD21-4AF3-95E3-9F24862F307C}"/>
              </a:ext>
            </a:extLst>
          </p:cNvPr>
          <p:cNvSpPr/>
          <p:nvPr/>
        </p:nvSpPr>
        <p:spPr>
          <a:xfrm>
            <a:off x="179512" y="5261527"/>
            <a:ext cx="88588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«Такой новогодний подарок от жителей Иркутской области городу Кировску очень символичен. Мы вместе идем в новый 2024 год, вместе будем преодолевать трудности, восстанавливать утраченное и создавать новое» </a:t>
            </a:r>
            <a:r>
              <a:rPr lang="ru-RU" dirty="0"/>
              <a:t>- Ольга </a:t>
            </a:r>
            <a:r>
              <a:rPr lang="ru-RU" dirty="0" err="1"/>
              <a:t>Куриленкова</a:t>
            </a:r>
            <a:r>
              <a:rPr lang="ru-RU" dirty="0"/>
              <a:t>, начальник управления губернатора Иркутской области и правительства Иркутской области по связям с общественностью и национальным отношениям: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7E2F1D3-9C78-4EB7-83DB-2DC7EB1904D3}"/>
              </a:ext>
            </a:extLst>
          </p:cNvPr>
          <p:cNvSpPr/>
          <p:nvPr/>
        </p:nvSpPr>
        <p:spPr>
          <a:xfrm>
            <a:off x="5364088" y="1972767"/>
            <a:ext cx="28083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Участие в акции по покупке ёлок приняли представители аппарата губернатора региона, общественных организаций, национально-культурных центров, а также Иркутского областного отделения Российского детского фонда.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34018E-7981-4BC4-AAF8-3DD065056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4" y="469987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451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DCEFC-8304-4382-BD60-8A8B607C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50" y="714154"/>
            <a:ext cx="8586699" cy="49006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Промлайн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поздравила воспитанников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ЦПД Свердловского района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5582590-D305-421F-9AD1-3CA799EC5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3" y="2060848"/>
            <a:ext cx="4969936" cy="3667376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B7D6A67-B41E-4DA3-A606-EA8BE08CB7E0}"/>
              </a:ext>
            </a:extLst>
          </p:cNvPr>
          <p:cNvSpPr/>
          <p:nvPr/>
        </p:nvSpPr>
        <p:spPr>
          <a:xfrm>
            <a:off x="5419333" y="1757906"/>
            <a:ext cx="3600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i="1" dirty="0"/>
              <a:t>— В рамках благотворительности, компания «</a:t>
            </a:r>
            <a:r>
              <a:rPr lang="ru-RU" i="1" dirty="0" err="1"/>
              <a:t>Промлайн</a:t>
            </a:r>
            <a:r>
              <a:rPr lang="ru-RU" i="1" dirty="0"/>
              <a:t>» сделала подарки для воспитанников Центра помощи детям </a:t>
            </a:r>
            <a:r>
              <a:rPr lang="ru-RU" i="1" dirty="0" err="1"/>
              <a:t>Свердловкого</a:t>
            </a:r>
            <a:r>
              <a:rPr lang="ru-RU" i="1" dirty="0"/>
              <a:t> района. Для детей были приобретены ледянки и снегокаты. Компания «</a:t>
            </a:r>
            <a:r>
              <a:rPr lang="ru-RU" i="1" dirty="0" err="1"/>
              <a:t>Промлайн</a:t>
            </a:r>
            <a:r>
              <a:rPr lang="ru-RU" i="1" dirty="0"/>
              <a:t>» уже три года подряд совершает такие добрые дела для детей, оставшихся без попечения родителей, </a:t>
            </a:r>
            <a:r>
              <a:rPr lang="ru-RU" dirty="0"/>
              <a:t>— HR-менеджер компании «</a:t>
            </a:r>
            <a:r>
              <a:rPr lang="ru-RU" dirty="0" err="1"/>
              <a:t>Промлайн</a:t>
            </a:r>
            <a:r>
              <a:rPr lang="ru-RU" dirty="0"/>
              <a:t>» Ольга Куркова.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C5CBE9-F230-4A6F-AD2C-44B69442D5B6}"/>
              </a:ext>
            </a:extLst>
          </p:cNvPr>
          <p:cNvSpPr/>
          <p:nvPr/>
        </p:nvSpPr>
        <p:spPr>
          <a:xfrm>
            <a:off x="361756" y="5728224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новогодний праздник ребятам были переданы ледянки и снегокаты для веселых зимних игр.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9D521C-490A-4743-90D9-E4CF1C0D6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28789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772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DCEFC-8304-4382-BD60-8A8B607C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764704"/>
            <a:ext cx="8370675" cy="49006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Агентство недвижимости «Этажи» поздравило с новогодними и рождественскими праздниками пациентов Иркутского областного хосписа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218AF6F-66A8-4C11-89F6-91BB2DDE1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83" y="2129107"/>
            <a:ext cx="2432379" cy="4324229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7878715-0158-47F0-B6ED-4630C690F94F}"/>
              </a:ext>
            </a:extLst>
          </p:cNvPr>
          <p:cNvSpPr/>
          <p:nvPr/>
        </p:nvSpPr>
        <p:spPr>
          <a:xfrm>
            <a:off x="2940162" y="2102716"/>
            <a:ext cx="607757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— Компания «Этажи» старается охватить разные направления благотворительности. Мы проводим экологические акции, уборки прибрежных территорий, высадку деревьев, собираем корма и амуницию для собак и кошек в приюты для животных и, конечно же, помогаем детям из детских домов. В этом месяце у нас запланировано мероприятие для помощи благотворительному фонду «Оберег», а с Российским детским фондом мы всегда на связи и по первому звонку организуем акцию необходимую для ребятишек. Наша компания считает, что добрые дела делать не только легко, но и очень приятно, это сближает наш коллектив и напоминает каждому о том, как важно помнить о тех, кто нуждается и ждет помощи, </a:t>
            </a:r>
            <a:r>
              <a:rPr lang="ru-RU" dirty="0"/>
              <a:t>— сказала специалист по связям с общественностью АН «Этажи» Арина </a:t>
            </a:r>
            <a:r>
              <a:rPr lang="ru-RU" dirty="0" err="1"/>
              <a:t>Кубина</a:t>
            </a:r>
            <a:r>
              <a:rPr lang="ru-RU" dirty="0"/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7D8986-4CE1-4964-BFD5-D044171C7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60" y="404664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513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DCEFC-8304-4382-BD60-8A8B607C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89" y="829059"/>
            <a:ext cx="8226660" cy="49006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Новогодним праздникам сладкие подарки получили юные пациенты туберкулёзного санатория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Нерпёнок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из г. Слюдянка.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8EAEBC-8077-4446-87D6-79635D137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327422"/>
            <a:ext cx="2862318" cy="381642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1FA405B-CF63-4CA8-83AC-7D0FCC993C63}"/>
              </a:ext>
            </a:extLst>
          </p:cNvPr>
          <p:cNvSpPr/>
          <p:nvPr/>
        </p:nvSpPr>
        <p:spPr>
          <a:xfrm>
            <a:off x="4499992" y="2327422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Многолетний бизнес-партнер Детского фонда ООО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Амтинка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передал ребятам сладости с пожеланиями скорого выздоровления.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D2CFBC-6D59-4E01-AD8C-3171B260D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29" y="543694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695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DCEFC-8304-4382-BD60-8A8B607C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788" y="778694"/>
            <a:ext cx="8226660" cy="490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Организационная работа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9F151AA-95D0-44F9-8133-E7D4C6537282}"/>
              </a:ext>
            </a:extLst>
          </p:cNvPr>
          <p:cNvSpPr/>
          <p:nvPr/>
        </p:nvSpPr>
        <p:spPr>
          <a:xfrm>
            <a:off x="323528" y="2136338"/>
            <a:ext cx="8280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отчётном году подписано долговременное Соглашение о сотрудничестве с губернатором И.И. Кобзевым, подписано Соглашение о сотрудничестве с Уполномоченным по правам ребёнка в Иркутской области. Выстроены деловые и доверительные взаимоотношения с представителями профильных министерств, благодаря которым своевременно предоставляется материальная помощь детям из семей, попавших в сложную жизненную ситуацию, и поддержка в развитии материальной базы социальных, образовательных и медицинских учреждений.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5EF2A3-98CF-42CD-846D-0EC40727C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93329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985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DCEFC-8304-4382-BD60-8A8B607C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55" y="817584"/>
            <a:ext cx="8478490" cy="490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фонд и Правительство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Иркутской области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подписали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Соглашение о сотрудничестве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231127-7D7E-4D8F-A117-B73CEE21F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40361"/>
            <a:ext cx="3495829" cy="23276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C0AF31-06C2-453F-80F2-BFFC8D748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37112"/>
            <a:ext cx="3495832" cy="232764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418AA6-735E-44DC-B01E-F9FEFF5B04DD}"/>
              </a:ext>
            </a:extLst>
          </p:cNvPr>
          <p:cNvSpPr/>
          <p:nvPr/>
        </p:nvSpPr>
        <p:spPr>
          <a:xfrm>
            <a:off x="4427984" y="2036455"/>
            <a:ext cx="3600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Иркутского областного отделения РДФ Бойко Юлия и Губернатор Иркутской области Игорь Кобзев подписали Соглашение о сотрудничестве.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документа – совместная деятельность сторон в области прав детей, укрепления авторитета и роли семьи, оказания помощи детям из многодетных, неполных семей, детям-сиротам, воспитанникам и выпускникам социальных учреждений, детям, попавшим в трудную жизненную ситуацию.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21BFB8-D034-47CF-AA90-905FC9ACA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37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2B906-15F9-439A-A96F-3E7764B8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633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трубки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пациентов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ОГБУЗ «Иркутский областной хоспис»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46A4C1A-6518-48AD-B64A-FD3E73CD1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8" y="2180824"/>
            <a:ext cx="5292348" cy="3960440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9E174F1-17A6-4AD1-ABA6-D0F0002149CF}"/>
              </a:ext>
            </a:extLst>
          </p:cNvPr>
          <p:cNvSpPr/>
          <p:nvPr/>
        </p:nvSpPr>
        <p:spPr>
          <a:xfrm>
            <a:off x="5678986" y="2180824"/>
            <a:ext cx="30009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Для несовершеннолетних пациентов хосписа были переданы </a:t>
            </a:r>
            <a:r>
              <a:rPr lang="ru-RU" sz="1600" dirty="0" err="1"/>
              <a:t>гастростомические</a:t>
            </a:r>
            <a:r>
              <a:rPr lang="ru-RU" sz="1600" dirty="0"/>
              <a:t> трубки — медицинские изделия, позволяющие вводить питание и лекарства непосредственно в желудок.</a:t>
            </a:r>
          </a:p>
          <a:p>
            <a:endParaRPr lang="ru-RU" sz="1600" dirty="0"/>
          </a:p>
          <a:p>
            <a:r>
              <a:rPr lang="ru-RU" sz="1600" dirty="0"/>
              <a:t>Иркутское областное отделение ежегодно оказывает благотворительную помощь хоспису в приобретении необходимых гигиенических принадлежностей.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63084-C67B-4450-9742-17B50DCBA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56334"/>
            <a:ext cx="615749" cy="106079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75FCB0-5D58-47B9-BA50-6D01FAE53B94}"/>
              </a:ext>
            </a:extLst>
          </p:cNvPr>
          <p:cNvSpPr/>
          <p:nvPr/>
        </p:nvSpPr>
        <p:spPr>
          <a:xfrm>
            <a:off x="179512" y="616749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*Фото предоставлено</a:t>
            </a:r>
          </a:p>
          <a:p>
            <a:r>
              <a:rPr lang="ru-RU" sz="1400" dirty="0"/>
              <a:t>пресс-службой Иркутского областного хосписа</a:t>
            </a:r>
          </a:p>
        </p:txBody>
      </p:sp>
    </p:spTree>
    <p:extLst>
      <p:ext uri="{BB962C8B-B14F-4D97-AF65-F5344CB8AC3E}">
        <p14:creationId xmlns:p14="http://schemas.microsoft.com/office/powerpoint/2010/main" val="1302794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DCEFC-8304-4382-BD60-8A8B607C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89" y="734639"/>
            <a:ext cx="8226660" cy="490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фонд и Уполномоченный по правам ребенка в Иркутской области подписали Соглашение о сотрудничестве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39C960-39AB-4620-9EC4-D049E6689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1" y="1941990"/>
            <a:ext cx="4356981" cy="326773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46482-DACD-4C5C-A2D1-574A81CDA58C}"/>
              </a:ext>
            </a:extLst>
          </p:cNvPr>
          <p:cNvSpPr/>
          <p:nvPr/>
        </p:nvSpPr>
        <p:spPr>
          <a:xfrm>
            <a:off x="116375" y="5209726"/>
            <a:ext cx="460851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предусматривает проведение совместных мероприятий в области прав детей, укрепления авторитета и роли семьи, поддержки юных талантов, оказания помощи детям из семей, попавших в сложную жизненную ситуацию, детям из неполных и многодетных семей, детям-сиротам, детям, оставшимся без попечения родителей, детям с ограниченными возможностями здоровья.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FE8219E-0530-46E5-A8C7-37E4E98A91E7}"/>
              </a:ext>
            </a:extLst>
          </p:cNvPr>
          <p:cNvSpPr/>
          <p:nvPr/>
        </p:nvSpPr>
        <p:spPr>
          <a:xfrm>
            <a:off x="4724887" y="1941990"/>
            <a:ext cx="432048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— Соглашение еще раз подтверждает наше дальнейшее сотрудничество с Детским фондом, потому что мы тесно взаимодействовали и ранее. Сегодня мы обновили наши отношения и наши взаимодействия пойдут на благо маленьких жителей Иркутской области. Мы будем оперативно реагировать на сложные случаи, когда детям, семьям с детьми необходима помощь. Детский фонд всегда приходит на помощь экстренных случаях, но и действует на опережение: устроить детям хороший праздник, поблагодарить родителей или детей за те или иные достижения. Нам самим очень важно действовать с точки зрения нашего оперативного реагирования, если вдруг кому-то нужна серьезная правовая помощь, </a:t>
            </a:r>
            <a:r>
              <a:rPr lang="ru-RU" sz="1400" dirty="0"/>
              <a:t>— сказала Уполномоченный по правам ребенка в Иркутской области Татьяна Афанасьева.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C56370-3ED9-414A-A76D-8900A10BA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07" y="449274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812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DCEFC-8304-4382-BD60-8A8B607C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фонд принял участие на международной выставке-форуме «Россия»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День Иркутской области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613985-F997-4331-9411-F3D34427A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1" y="1969577"/>
            <a:ext cx="1162423" cy="163984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0FB4C9C-8D4D-47C3-A5D2-5D5E2D7B42BD}"/>
              </a:ext>
            </a:extLst>
          </p:cNvPr>
          <p:cNvSpPr/>
          <p:nvPr/>
        </p:nvSpPr>
        <p:spPr>
          <a:xfrm>
            <a:off x="1979711" y="1874663"/>
            <a:ext cx="61059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Регион не стоит на месте, он постоянно развивается. В области реализуются масштабные и амбициозные промышленные и социальные проекты. Проекты, которые позволяют создавать высокооплачиваемые рабочие места и условия для комфортной жизни людей,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сказал Игорь Кобзев.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E822A8-F043-492B-8655-052D1078B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1" y="3656480"/>
            <a:ext cx="3182868" cy="23995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0A24E1-C651-4B9F-9359-650AB15A1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656480"/>
            <a:ext cx="1797270" cy="23995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43574D3-4905-49E1-8882-EFA784AA6D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41" y="3656479"/>
            <a:ext cx="1792659" cy="239958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352EDA6-63EA-46EB-B23F-76FEA3158A2B}"/>
              </a:ext>
            </a:extLst>
          </p:cNvPr>
          <p:cNvSpPr/>
          <p:nvPr/>
        </p:nvSpPr>
        <p:spPr>
          <a:xfrm>
            <a:off x="682361" y="6064557"/>
            <a:ext cx="7779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гостей организовали показ национальных костюмов, гастрономический фестиваль, совместное выступление Губернаторского симфонического оркестра Иркутской филармонии и Омского академического симфонического оркестра и другие яркие мероприятия.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B0A466-6007-4C2F-9819-C26F7EE1E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459874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749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DCEFC-8304-4382-BD60-8A8B607C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817087"/>
            <a:ext cx="8226660" cy="490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детский фонд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Пятигорске обсудил главные проблемы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современного детства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354E39-D0CD-4CA2-9259-FBF2E385AF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4104457" cy="230875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E8F59E1-EC30-4051-8354-60F3A1E8784F}"/>
              </a:ext>
            </a:extLst>
          </p:cNvPr>
          <p:cNvSpPr/>
          <p:nvPr/>
        </p:nvSpPr>
        <p:spPr>
          <a:xfrm>
            <a:off x="4427488" y="2060848"/>
            <a:ext cx="3240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Пятигорске состоялись два знаковых события — заседание Правления Детского фонда и отчетно-выборная конференция организации. Дмитрий Лиханов переизбран председателем Российского детского фонда.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BC2E530-7428-443C-8D16-EFC5632F5AFA}"/>
              </a:ext>
            </a:extLst>
          </p:cNvPr>
          <p:cNvSpPr/>
          <p:nvPr/>
        </p:nvSpPr>
        <p:spPr>
          <a:xfrm>
            <a:off x="180009" y="4369605"/>
            <a:ext cx="87839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Российском детском фонде подчеркнули, что курс деятельности самой первой и крупной благотворительной организации страны остаётся неизменным — </a:t>
            </a:r>
          </a:p>
          <a:p>
            <a:r>
              <a:rPr lang="ru-RU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 дня без доброго дела во имя детей!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Приоритеты не меняются, они только расширяются. И все помнят слова Альберта Лиханова: </a:t>
            </a:r>
          </a:p>
          <a:p>
            <a:r>
              <a:rPr lang="ru-RU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«Дети превыше всего!»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A99691-6648-4AEC-A96F-64FD8FDA1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53" y="469438"/>
            <a:ext cx="62184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6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2B906-15F9-439A-A96F-3E7764B8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372060"/>
            <a:ext cx="8388424" cy="132177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Медтехсервис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совместно с Детским фондом передали благотворительную помощь новорожденным детям в городскую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Ивано-Матренинскую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детскую клиническую больницу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EC0FCD2-D496-4605-A3C8-89744ACCC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33" y="2024843"/>
            <a:ext cx="3744416" cy="2808313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EEFF0E2-44C5-4C44-A6B0-22C008B71A2E}"/>
              </a:ext>
            </a:extLst>
          </p:cNvPr>
          <p:cNvSpPr/>
          <p:nvPr/>
        </p:nvSpPr>
        <p:spPr>
          <a:xfrm>
            <a:off x="4265712" y="2024843"/>
            <a:ext cx="48782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Совместными усилиями в отделение удалось передать вещи, которые необходимы в первые месяцы жизни младенца. Вещи первой необходимости переданы отделение патологии новорожденных и недоношенных детей. В данный момент в отделении находится 32 новорожденных ребёнка. Среди них дети, которые остались без попечения родителей, и чьи мамы находятся в реанимации, детки из наиболее незащищённых семей и малыши, которые сейчас борются за жизнь.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4D4F32A-3C41-4A05-9BE3-A087AC2533CD}"/>
              </a:ext>
            </a:extLst>
          </p:cNvPr>
          <p:cNvSpPr/>
          <p:nvPr/>
        </p:nvSpPr>
        <p:spPr>
          <a:xfrm>
            <a:off x="203312" y="500861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Ключевым партнёром инициативы благотворительной акции стал ООО «</a:t>
            </a:r>
            <a:r>
              <a:rPr lang="ru-RU" dirty="0" err="1"/>
              <a:t>Медтехсервис</a:t>
            </a:r>
            <a:r>
              <a:rPr lang="ru-RU" dirty="0"/>
              <a:t>» — компания по производству </a:t>
            </a:r>
            <a:r>
              <a:rPr lang="ru-RU" dirty="0" err="1"/>
              <a:t>глюкометров</a:t>
            </a:r>
            <a:r>
              <a:rPr lang="ru-RU" dirty="0"/>
              <a:t> и тест-полосок </a:t>
            </a:r>
            <a:r>
              <a:rPr lang="ru-RU" dirty="0" err="1"/>
              <a:t>Джимейт</a:t>
            </a:r>
            <a:r>
              <a:rPr lang="ru-RU" dirty="0"/>
              <a:t> </a:t>
            </a:r>
            <a:r>
              <a:rPr lang="ru-RU" dirty="0" err="1"/>
              <a:t>Лайф</a:t>
            </a:r>
            <a:r>
              <a:rPr lang="ru-RU" dirty="0"/>
              <a:t>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E40FAE-071F-4081-81AE-499096EBC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27" y="372060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35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2B906-15F9-439A-A96F-3E7764B8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2" y="478184"/>
            <a:ext cx="8424936" cy="105273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фонд передал пеленальные принадлежности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Ивано-Матренинской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больнице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337B7B9-B3E2-4F88-A387-4180B22DE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44" y="2060848"/>
            <a:ext cx="5376597" cy="4032448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B5DBFBA-D24C-474A-B01F-21794899F952}"/>
              </a:ext>
            </a:extLst>
          </p:cNvPr>
          <p:cNvSpPr/>
          <p:nvPr/>
        </p:nvSpPr>
        <p:spPr>
          <a:xfrm>
            <a:off x="6084168" y="2060848"/>
            <a:ext cx="33758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приобретении пеленок содействие оказал наш многолетний друг – Союз «Торгово-Промышленная палата Восточной Сибири (Иркутская область)».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A32679-1604-4F53-9F4B-673F074C1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96" y="429691"/>
            <a:ext cx="615749" cy="106079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C51C82-85FC-4709-9E1D-4E5301F698F0}"/>
              </a:ext>
            </a:extLst>
          </p:cNvPr>
          <p:cNvSpPr/>
          <p:nvPr/>
        </p:nvSpPr>
        <p:spPr>
          <a:xfrm>
            <a:off x="526270" y="6021288"/>
            <a:ext cx="4760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*Фото предоставлено</a:t>
            </a:r>
          </a:p>
          <a:p>
            <a:r>
              <a:rPr lang="ru-RU" sz="1400" dirty="0"/>
              <a:t>пресс-службой </a:t>
            </a:r>
            <a:r>
              <a:rPr lang="ru-RU" sz="1400" dirty="0" err="1"/>
              <a:t>Ивано-Матрёнинской</a:t>
            </a:r>
            <a:r>
              <a:rPr lang="ru-RU" sz="1400" dirty="0"/>
              <a:t> больницы</a:t>
            </a:r>
          </a:p>
        </p:txBody>
      </p:sp>
    </p:spTree>
    <p:extLst>
      <p:ext uri="{BB962C8B-B14F-4D97-AF65-F5344CB8AC3E}">
        <p14:creationId xmlns:p14="http://schemas.microsoft.com/office/powerpoint/2010/main" val="1307013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2B906-15F9-439A-A96F-3E7764B8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18269"/>
            <a:ext cx="8964488" cy="898673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Оказана помощь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Иркутскому центру абилитации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354E9E6-F1C4-41FA-836C-7F2E50A4D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71" y="1988839"/>
            <a:ext cx="3263168" cy="4350891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49A111-48B6-4775-A912-D00071784E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926077"/>
            <a:ext cx="3218205" cy="241365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A49CEF7-EEA1-4A22-AB37-7BA05A14B862}"/>
              </a:ext>
            </a:extLst>
          </p:cNvPr>
          <p:cNvSpPr/>
          <p:nvPr/>
        </p:nvSpPr>
        <p:spPr>
          <a:xfrm>
            <a:off x="0" y="1844824"/>
            <a:ext cx="550810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1600" i="1" dirty="0"/>
              <a:t>Наш центр обратился с просьбой оказать поддержку в приобретении мебели и материалов для проведения и организации занятий с нашими особенными ребятами. Активно в этом посодействовал Детский фонд. Мы смогли приобрести игры, пособия, литературу, мебель, технику, оборудование для проведения </a:t>
            </a:r>
            <a:r>
              <a:rPr lang="ru-RU" sz="1600" i="1" dirty="0" err="1"/>
              <a:t>абилитационных</a:t>
            </a:r>
            <a:r>
              <a:rPr lang="ru-RU" sz="1600" i="1" dirty="0"/>
              <a:t> мероприятий. </a:t>
            </a:r>
            <a:r>
              <a:rPr lang="ru-RU" sz="1600" dirty="0"/>
              <a:t>- сказала директор АНО "Иркутский центр абилитации" Серафима Мельник.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D398AD-D283-4D01-9945-493D625CF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37207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33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2B906-15F9-439A-A96F-3E7764B8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8" y="476672"/>
            <a:ext cx="8831324" cy="970681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Специализированное фармацевтическое холодильное оборудование появилось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аптеке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Казачинско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-Ленской РБ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B1A9197-E8C1-423A-9158-E77C77FFA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2" y="1844824"/>
            <a:ext cx="7630616" cy="3795116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137A4D-81BE-4D34-AB2A-51B478A267C3}"/>
              </a:ext>
            </a:extLst>
          </p:cNvPr>
          <p:cNvSpPr/>
          <p:nvPr/>
        </p:nvSpPr>
        <p:spPr>
          <a:xfrm>
            <a:off x="434880" y="5639940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Оборудование предназначено для аптеки — структурного подразделения больницы. Это единственная аптека в районе, которая отпускает медикаменты для местных жителей, которым положены социальные льготы. Ежемесячно аптеку посещают около 1000 жителей данной категории.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E3DE91-F7E3-4B93-9A1E-868E29FEA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37" y="476672"/>
            <a:ext cx="61574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824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Окаймление</Template>
  <TotalTime>841</TotalTime>
  <Words>3869</Words>
  <Application>Microsoft Office PowerPoint</Application>
  <PresentationFormat>Экран (4:3)</PresentationFormat>
  <Paragraphs>172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7" baseType="lpstr">
      <vt:lpstr>Corbel</vt:lpstr>
      <vt:lpstr>Georgia</vt:lpstr>
      <vt:lpstr>Times New Roman</vt:lpstr>
      <vt:lpstr>Wingdings</vt:lpstr>
      <vt:lpstr>Окаймление</vt:lpstr>
      <vt:lpstr>   Отчёт Иркутского областного отделения Общероссийского общественного благотворительного фонда «Российский детский фонд» за 2023 год</vt:lpstr>
      <vt:lpstr>Презентация PowerPoint</vt:lpstr>
      <vt:lpstr>Презентация PowerPoint</vt:lpstr>
      <vt:lpstr>  Программа  «Здоровье детей»</vt:lpstr>
      <vt:lpstr>Гастростомические трубки  для пациентов  ОГБУЗ «Иркутский областной хоспис»</vt:lpstr>
      <vt:lpstr>ООО «Медтехсервис» совместно с Детским фондом передали благотворительную помощь новорожденным детям в городскую Ивано-Матренинскую детскую клиническую больницу</vt:lpstr>
      <vt:lpstr>Детский фонд передал пеленальные принадлежности Ивано-Матренинской больнице</vt:lpstr>
      <vt:lpstr>Оказана помощь  Иркутскому центру абилитации</vt:lpstr>
      <vt:lpstr>Специализированное фармацевтическое холодильное оборудование появилось  в аптеке Казачинско-Ленской РБ</vt:lpstr>
      <vt:lpstr>Программа  «Детский сахарный диабет»</vt:lpstr>
      <vt:lpstr>Программа  «Слепые дети»</vt:lpstr>
      <vt:lpstr>Программа  «Скорая социальная помощь» </vt:lpstr>
      <vt:lpstr>Сбор денежных средств на лечение ребёнка из  г. Усолье -Сибирского в формате благотворительного квиза  прошёл по инициативе  Молодёжного совета Eн+</vt:lpstr>
      <vt:lpstr>Программа  «Верим в тебя»</vt:lpstr>
      <vt:lpstr>XX Межрайонный фестиваль-конкурс детского искусства «Первоцвет»</vt:lpstr>
      <vt:lpstr>Детский фонд принял участие в акции ВСЖД «Подари ребёнку книгу»</vt:lpstr>
      <vt:lpstr>Сотрудники ВСЖД и Детский фонд передали в районные библиотеки Иркутской области  12 коробок книг </vt:lpstr>
      <vt:lpstr>В детском туберкулёзном санатории «Нерпёнок» проведён конкурс чтецов и рисунков</vt:lpstr>
      <vt:lpstr>Презентация PowerPoint</vt:lpstr>
      <vt:lpstr>Дети, подопечные ассоциации многодетных семей «Берегиня» города Иркутска, посетили экологические мастер-классы и сыграли в экологические игры. Мероприятие прошло в рамках фестиваля арт-объектов из соломы «Энергия лета», который организовала компания Эн+</vt:lpstr>
      <vt:lpstr>XV Областной Пасхальный театральный фестиваль детских и юношеских самодеятельных коллективов  «Дорогою добра»</vt:lpstr>
      <vt:lpstr>Детский фонд организовали перелёт  танцевальной команды студии  Dance N' Beat —  «Raznos» на финал  чемпионата You Champ в г. Москва </vt:lpstr>
      <vt:lpstr>Программа «Физкультура и спорт» </vt:lpstr>
      <vt:lpstr>Программа  «Детский туберкулёз»</vt:lpstr>
      <vt:lpstr>Игрушки и канцелярию получили пациенты туберкулёзного санатория «Нерпенок»</vt:lpstr>
      <vt:lpstr>Приобретено оборудование и мебель для читального зала туберкулёзного санатория «Нерпёнок»</vt:lpstr>
      <vt:lpstr>Программа  «Школьный портфель»</vt:lpstr>
      <vt:lpstr>Вручение Школьной формы детям  г. Иркутска и Иркутского района</vt:lpstr>
      <vt:lpstr>Правоохранительные органы Иркутской области в очередной раз присоединились к акции  «Собери ребёнка в школу»</vt:lpstr>
      <vt:lpstr>Вручены рюкзаки детям из многодетных семей в Иркутском областном театре кукол «Аистёнок»</vt:lpstr>
      <vt:lpstr>Детский фонд направил наборы первоклассников в г. Кировск </vt:lpstr>
      <vt:lpstr>Детский фонд принял участие в плановом рейде КДН и ЗП Свердловского района</vt:lpstr>
      <vt:lpstr>Канцелярские принадлежности переданы Специальной (коррекционной)  школе-интернату №9 г. Иркутска</vt:lpstr>
      <vt:lpstr>Программа  «Тёплый дом»</vt:lpstr>
      <vt:lpstr>Передан благотворительный груз для ребятишек  Социально-реабилитационного центра для несовершеннолетних «Малютка»  г. Усолье-Сибирское»</vt:lpstr>
      <vt:lpstr>Манекен для отработки боксерских приёмов и гири были переданы  в ЦПД Ленинского района</vt:lpstr>
      <vt:lpstr>Кресла-мешки появились в  ЦПД Свердловского района</vt:lpstr>
      <vt:lpstr> Ежеквартально «Фокс-пицца» приглашает ребят из социальных учреждений Иркутска и Иркутского района на мастер-классы по приготовлению пиццы, где ребята  могут попробовать себя в этой профессии</vt:lpstr>
      <vt:lpstr>Программы  «1 июня — Международный День защиты детей» и «Новогодне-Рождественская благотворительная декада»</vt:lpstr>
      <vt:lpstr>Сказку о рыбаке и золотой рыбке показали ко Дню защиты детей</vt:lpstr>
      <vt:lpstr>Детский фонд и «Фармасинтез»  поздравили пациентов областной туберкулёзной больницы  с 1 июня </vt:lpstr>
      <vt:lpstr>Новогодне-Рождественская благотворительная декада открылась праздничным спектаклем  в ТЮЗе им. А. Вампилова</vt:lpstr>
      <vt:lpstr>Детский фонд при поддержке Благотворительного фонда Марины Седых поздравил с наступающим Новым годом и Рождеством детей</vt:lpstr>
      <vt:lpstr>Новогодние ели доставлены в школы Кировска Луганской области</vt:lpstr>
      <vt:lpstr>Компания «Промлайн» поздравила воспитанников  ЦПД Свердловского района</vt:lpstr>
      <vt:lpstr>Агентство недвижимости «Этажи» поздравило с новогодними и рождественскими праздниками пациентов Иркутского областного хосписа</vt:lpstr>
      <vt:lpstr>К Новогодним праздникам сладкие подарки получили юные пациенты туберкулёзного санатория «Нерпёнок» из г. Слюдянка. </vt:lpstr>
      <vt:lpstr>Наша Организационная работа </vt:lpstr>
      <vt:lpstr>Детский фонд и Правительство  Иркутской области  подписали  Соглашение о сотрудничестве</vt:lpstr>
      <vt:lpstr>Детский фонд и Уполномоченный по правам ребенка в Иркутской области подписали Соглашение о сотрудничестве</vt:lpstr>
      <vt:lpstr>Детский фонд принял участие на международной выставке-форуме «Россия»  в День Иркутской области</vt:lpstr>
      <vt:lpstr>Российский детский фонд  в Пятигорске обсудил главные проблемы  современного детства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Иркутского областного отделения Общероссийского общественного фондв «Российский детский фонд» за 2020 год</dc:title>
  <dc:creator>Детский фонд</dc:creator>
  <cp:lastModifiedBy>РДФ</cp:lastModifiedBy>
  <cp:revision>76</cp:revision>
  <dcterms:created xsi:type="dcterms:W3CDTF">2021-02-17T06:35:46Z</dcterms:created>
  <dcterms:modified xsi:type="dcterms:W3CDTF">2024-03-28T07:54:47Z</dcterms:modified>
</cp:coreProperties>
</file>